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90" r:id="rId3"/>
    <p:sldId id="295" r:id="rId4"/>
    <p:sldId id="296" r:id="rId5"/>
    <p:sldId id="293" r:id="rId6"/>
    <p:sldId id="259" r:id="rId7"/>
    <p:sldId id="260" r:id="rId8"/>
    <p:sldId id="276" r:id="rId9"/>
    <p:sldId id="278" r:id="rId10"/>
    <p:sldId id="262" r:id="rId11"/>
    <p:sldId id="282" r:id="rId12"/>
    <p:sldId id="283" r:id="rId13"/>
    <p:sldId id="280" r:id="rId14"/>
    <p:sldId id="292" r:id="rId15"/>
    <p:sldId id="281" r:id="rId16"/>
    <p:sldId id="274" r:id="rId17"/>
    <p:sldId id="275" r:id="rId18"/>
    <p:sldId id="284" r:id="rId19"/>
    <p:sldId id="258" r:id="rId20"/>
    <p:sldId id="288" r:id="rId21"/>
    <p:sldId id="289" r:id="rId22"/>
    <p:sldId id="279" r:id="rId23"/>
    <p:sldId id="297" r:id="rId24"/>
    <p:sldId id="291" r:id="rId25"/>
    <p:sldId id="29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1920</a:t>
            </a:r>
            <a:r>
              <a:rPr lang="en-US" baseline="0" dirty="0" smtClean="0"/>
              <a:t> – Women 47% </a:t>
            </a:r>
            <a:endParaRPr lang="en-US" dirty="0"/>
          </a:p>
        </c:rich>
      </c:tx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</c:spPr>
          </c:dPt>
          <c:dPt>
            <c:idx val="1"/>
            <c:bubble3D val="0"/>
            <c:spPr>
              <a:solidFill>
                <a:srgbClr val="7030A0"/>
              </a:solidFill>
            </c:spPr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315</c:v>
                </c:pt>
                <c:pt idx="1">
                  <c:v>283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1978 - Parity</a:t>
            </a:r>
            <a:endParaRPr lang="en-US" dirty="0"/>
          </a:p>
        </c:rich>
      </c:tx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dPt>
            <c:idx val="1"/>
            <c:bubble3D val="0"/>
            <c:spPr>
              <a:solidFill>
                <a:srgbClr val="7030A0"/>
              </a:solidFill>
              <a:ln>
                <a:solidFill>
                  <a:srgbClr val="7030A0"/>
                </a:solidFill>
              </a:ln>
            </c:spPr>
          </c:dPt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#,##0">
                  <c:v>5641</c:v>
                </c:pt>
                <c:pt idx="1">
                  <c:v>5619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F656233A-A827-48CD-AB61-6EADAF41BC50}" type="datetimeFigureOut">
              <a:rPr lang="en-US" smtClean="0"/>
              <a:t>11/13/2013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63405ABB-361E-4490-9A8B-1F20F5E748DB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Race, Sex, and Family in WWII and postwar U.S.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UNIT </a:t>
            </a:r>
            <a:r>
              <a:rPr lang="en-US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3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Married women in the work force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9876"/>
            <a:ext cx="3917509" cy="4331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0" y="1529876"/>
            <a:ext cx="3483429" cy="4331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28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WWII-turning point for married women’s employment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3" y="1905000"/>
            <a:ext cx="239485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52400"/>
            <a:ext cx="25717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7" y="3962400"/>
            <a:ext cx="38576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10000"/>
            <a:ext cx="3771748" cy="295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04" y="1281793"/>
            <a:ext cx="1987391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26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room for white veterans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20002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95400"/>
            <a:ext cx="3134597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86000"/>
            <a:ext cx="23812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9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G.I. bill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850" y="127465"/>
            <a:ext cx="3237803" cy="215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352" y="2467893"/>
            <a:ext cx="2857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76600"/>
            <a:ext cx="314113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33400"/>
            <a:ext cx="2857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15" y="4474029"/>
            <a:ext cx="3383881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83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5090160"/>
          </a:xfrm>
        </p:spPr>
        <p:txBody>
          <a:bodyPr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1934 Residential Security maps mark African American, Jewish, and other ethnic neighborhoods as too risky for bank investment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GI Bill of rights offers returning veterans favorable mortgage loans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Realtor practices of “steering” African Americans away from white suburban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White neighborhoods oppose integration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228600"/>
            <a:ext cx="479073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Racial segregation in housing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2400300" cy="2380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50105"/>
            <a:ext cx="4070580" cy="521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69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3528254" cy="25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65029"/>
            <a:ext cx="3766374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94" y="762000"/>
            <a:ext cx="2522491" cy="278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504248"/>
            <a:ext cx="3886200" cy="3158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762000"/>
            <a:ext cx="2209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White middle class suburban consumerism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4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152400" y="1524000"/>
            <a:ext cx="3886200" cy="509587"/>
          </a:xfrm>
        </p:spPr>
        <p:txBody>
          <a:bodyPr>
            <a:normAutofit/>
          </a:bodyPr>
          <a:lstStyle/>
          <a:p>
            <a:r>
              <a:rPr lang="en-US" dirty="0" smtClean="0"/>
              <a:t>Near parity 1920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1920 – 315,000 men </a:t>
            </a:r>
            <a:r>
              <a:rPr lang="en-US" dirty="0"/>
              <a:t>and </a:t>
            </a:r>
            <a:r>
              <a:rPr lang="en-US" dirty="0" smtClean="0"/>
              <a:t>283,000 women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Enrollment in Higher Education by Sex</a:t>
            </a:r>
            <a:br>
              <a:rPr lang="en-US" dirty="0" smtClean="0"/>
            </a:br>
            <a:r>
              <a:rPr lang="en-US" dirty="0" smtClean="0"/>
              <a:t>1869-1939 (in millions)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435506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Content Placeholder 9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54851234"/>
              </p:ext>
            </p:extLst>
          </p:nvPr>
        </p:nvGraphicFramePr>
        <p:xfrm>
          <a:off x="4900613" y="2011363"/>
          <a:ext cx="3886200" cy="3736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01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Parity reached only in 1978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1978 – 5,641,000 men &amp; 5,619,000 women</a:t>
            </a:r>
          </a:p>
          <a:p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24337853"/>
              </p:ext>
            </p:extLst>
          </p:nvPr>
        </p:nvGraphicFramePr>
        <p:xfrm>
          <a:off x="4900613" y="2011363"/>
          <a:ext cx="3886200" cy="3736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Enrollments in Higher Education by Sex</a:t>
            </a:r>
            <a:br>
              <a:rPr lang="en-US" dirty="0" smtClean="0"/>
            </a:br>
            <a:r>
              <a:rPr lang="en-US" dirty="0" smtClean="0"/>
              <a:t>1949-2010 (in millions)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45974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30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Kinsey Reports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457200" y="1535112"/>
            <a:ext cx="4040188" cy="75088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1948, 1953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4645025" y="1535112"/>
            <a:ext cx="4041775" cy="75088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1953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4645025" y="2362200"/>
            <a:ext cx="4041775" cy="37639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2307771"/>
            <a:ext cx="2362200" cy="358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81" y="2616092"/>
            <a:ext cx="24765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/>
          <a:lstStyle/>
          <a:p>
            <a:fld id="{193AF6D2-5E0D-41E7-B8C6-3E0F0FAF0D6F}" type="datetime1">
              <a:rPr lang="en-US" smtClean="0"/>
              <a:t>11/13/2013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Living History Unit 6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/>
          <a:lstStyle/>
          <a:p>
            <a:fld id="{0FCC65E5-EE9A-45B9-8D67-900896803F69}" type="slidenum">
              <a:rPr lang="en-US" smtClean="0"/>
              <a:t>18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2819400"/>
            <a:ext cx="2865437" cy="391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31762"/>
            <a:ext cx="1427163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135414"/>
            <a:ext cx="2737837" cy="217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20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04800" y="1432559"/>
            <a:ext cx="7499986" cy="451104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First issue 1953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Pleasure of single heterosexual</a:t>
            </a:r>
          </a:p>
          <a:p>
            <a:pPr marL="274320"/>
            <a:r>
              <a:rPr lang="en-US" dirty="0" smtClean="0"/>
              <a:t>male consumer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1950s rebellion: Hugh Hefner, Playboy  Industries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87286"/>
            <a:ext cx="50292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54" y="2819400"/>
            <a:ext cx="2011846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83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Families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636" y="45720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4205654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474" y="3505200"/>
            <a:ext cx="3932325" cy="290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20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Playboy’s debut 1953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63287"/>
            <a:ext cx="2057400" cy="294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3540-FF84-4AC3-A632-112C12B332CA}" type="datetime1">
              <a:rPr lang="en-US" smtClean="0"/>
              <a:t>11/13/2013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mtClean="0"/>
              <a:t>Living History Unit 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5E5-EE9A-45B9-8D67-900896803F69}" type="slidenum">
              <a:rPr lang="en-US" smtClean="0"/>
              <a:t>20</a:t>
            </a:fld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4" y="3276600"/>
            <a:ext cx="3204597" cy="3201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4142712" cy="3109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74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Hefner’s fantasy world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1295400"/>
            <a:ext cx="56388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45EB-D9D4-42C0-9921-42A184AB77C4}" type="datetime1">
              <a:rPr lang="en-US" smtClean="0"/>
              <a:t>11/13/2013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mtClean="0"/>
              <a:t>Living History Unit 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5E5-EE9A-45B9-8D67-900896803F69}" type="slidenum">
              <a:rPr lang="en-US" smtClean="0"/>
              <a:t>21</a:t>
            </a:fld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103563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75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J. Edgar Hoover and FBI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Targeting of homosexuals in government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Ethel and Julius Rosenberg executed 1953 for passing atomic secrets to Soviet Union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House Un-American Activities Committee (HUAC) 1938-1969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Hollywood blacklists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Senate trials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Government loyalty reviews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 Scare: McCarthy hearings 1954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28670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581400"/>
            <a:ext cx="27813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74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38600" y="228600"/>
            <a:ext cx="49530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Brown v. Board of Education, 1954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290069" y="1752600"/>
            <a:ext cx="4496743" cy="36789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Five separate suits joined under Brown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Rolls back </a:t>
            </a:r>
            <a:r>
              <a:rPr lang="en-US" sz="1800" dirty="0" err="1" smtClean="0"/>
              <a:t>Plessy</a:t>
            </a:r>
            <a:r>
              <a:rPr lang="en-US" sz="1800" dirty="0" smtClean="0"/>
              <a:t> v. Ferguson “Separate but Equal</a:t>
            </a:r>
            <a:r>
              <a:rPr lang="en-US" dirty="0" smtClean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070" y="3771900"/>
            <a:ext cx="491178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33" y="2514600"/>
            <a:ext cx="3823733" cy="155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09912"/>
            <a:ext cx="2362200" cy="24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428071" cy="191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27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9377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Till, aged 14 and a native of Chicago, is  murdered in Mississippi while visiting relatives. He allegedly flirted with a married white woman in a shop.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Till’s mother decides to leave his casket open so that the world can witness the brutality of his death.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Future African American activists and artists  recall this shocking moment as life changing.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Murder of Emmett Till, 1955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4060815" cy="371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04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Carpooling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70114" y="1600200"/>
            <a:ext cx="3886200" cy="428853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Rosa Parks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Montgomery Bus Boycott, 1955-56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3912485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14550"/>
            <a:ext cx="38100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14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Japanese Internment 1942-1946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92" y="3368315"/>
            <a:ext cx="3947024" cy="281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5930"/>
            <a:ext cx="4275592" cy="302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42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838200"/>
            <a:ext cx="3461131" cy="579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44686"/>
            <a:ext cx="4376737" cy="357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6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</p:spPr>
        <p:txBody>
          <a:bodyPr/>
          <a:lstStyle/>
          <a:p>
            <a:r>
              <a:rPr lang="en-US" dirty="0" smtClean="0"/>
              <a:t>After the Internment Camps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76400"/>
            <a:ext cx="5715000" cy="381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23907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9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2400" dirty="0" smtClean="0"/>
              <a:t>Baby Boom,” 1940-1965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Decline in </a:t>
            </a:r>
            <a:r>
              <a:rPr lang="en-US" dirty="0"/>
              <a:t>f</a:t>
            </a:r>
            <a:r>
              <a:rPr lang="en-US" dirty="0" smtClean="0"/>
              <a:t>amily size 1800-present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56176"/>
            <a:ext cx="5638800" cy="397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Marriage/Divorce rates 1900-present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40132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1676400"/>
            <a:ext cx="4673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48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Births and the economy</a:t>
            </a: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10768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29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Baby Boom birth rate (numbers of live births per thousand of population)</a:t>
            </a:r>
            <a:endParaRPr lang="en-US" dirty="0"/>
          </a:p>
        </p:txBody>
      </p:sp>
      <p:pic>
        <p:nvPicPr>
          <p:cNvPr id="19458" name="Picture 2" descr="C:\Users\Admin\AppData\Local\Temp\U.S.BirthRate.1909.20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68310"/>
            <a:ext cx="6470792" cy="32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2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Mylar</Template>
  <TotalTime>7399</TotalTime>
  <Words>368</Words>
  <Application>Microsoft Office PowerPoint</Application>
  <PresentationFormat>On-screen Show (4:3)</PresentationFormat>
  <Paragraphs>65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Mylar</vt:lpstr>
      <vt:lpstr>UNIT 11</vt:lpstr>
      <vt:lpstr>Families</vt:lpstr>
      <vt:lpstr>Japanese Internment 1942-1946</vt:lpstr>
      <vt:lpstr>PowerPoint Presentation</vt:lpstr>
      <vt:lpstr>After the Internment Camps</vt:lpstr>
      <vt:lpstr>Decline in family size 1800-present</vt:lpstr>
      <vt:lpstr>Marriage/Divorce rates 1900-present</vt:lpstr>
      <vt:lpstr> Births and the economy</vt:lpstr>
      <vt:lpstr>Baby Boom birth rate (numbers of live births per thousand of population)</vt:lpstr>
      <vt:lpstr>Married women in the work force</vt:lpstr>
      <vt:lpstr>WWII-turning point for married women’s employment</vt:lpstr>
      <vt:lpstr>Making room for white veterans</vt:lpstr>
      <vt:lpstr>G.I. bill</vt:lpstr>
      <vt:lpstr>Racial segregation in housing</vt:lpstr>
      <vt:lpstr>PowerPoint Presentation</vt:lpstr>
      <vt:lpstr>Enrollment in Higher Education by Sex 1869-1939 (in millions)</vt:lpstr>
      <vt:lpstr>Enrollments in Higher Education by Sex 1949-2010 (in millions)</vt:lpstr>
      <vt:lpstr>The Kinsey Reports</vt:lpstr>
      <vt:lpstr>1950s rebellion: Hugh Hefner, Playboy  Industries</vt:lpstr>
      <vt:lpstr>Playboy’s debut 1953</vt:lpstr>
      <vt:lpstr>Hefner’s fantasy world</vt:lpstr>
      <vt:lpstr>Red Scare: McCarthy hearings 1954</vt:lpstr>
      <vt:lpstr>Brown v. Board of Education, 1954</vt:lpstr>
      <vt:lpstr>Murder of Emmett Till, 1955 </vt:lpstr>
      <vt:lpstr>Montgomery Bus Boycott, 1955-56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</dc:creator>
  <cp:lastModifiedBy>Kathleen</cp:lastModifiedBy>
  <cp:revision>54</cp:revision>
  <dcterms:created xsi:type="dcterms:W3CDTF">2012-11-18T20:29:27Z</dcterms:created>
  <dcterms:modified xsi:type="dcterms:W3CDTF">2013-11-14T01:44:29Z</dcterms:modified>
</cp:coreProperties>
</file>